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91" r:id="rId2"/>
    <p:sldId id="307" r:id="rId3"/>
    <p:sldId id="308" r:id="rId4"/>
    <p:sldId id="309" r:id="rId5"/>
    <p:sldId id="310" r:id="rId6"/>
    <p:sldId id="311" r:id="rId7"/>
    <p:sldId id="312" r:id="rId8"/>
    <p:sldId id="301" r:id="rId9"/>
    <p:sldId id="313" r:id="rId10"/>
    <p:sldId id="292" r:id="rId11"/>
    <p:sldId id="318" r:id="rId12"/>
    <p:sldId id="314" r:id="rId13"/>
    <p:sldId id="316" r:id="rId14"/>
    <p:sldId id="317" r:id="rId15"/>
    <p:sldId id="315" r:id="rId16"/>
    <p:sldId id="319" r:id="rId17"/>
    <p:sldId id="305" r:id="rId1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595"/>
  </p:normalViewPr>
  <p:slideViewPr>
    <p:cSldViewPr snapToObjects="1">
      <p:cViewPr varScale="1">
        <p:scale>
          <a:sx n="111" d="100"/>
          <a:sy n="111" d="100"/>
        </p:scale>
        <p:origin x="693" y="45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8/15/2024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6FEED3B-8455-B548-8697-120F63B48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12B52BCE-A53D-FD46-9112-4D9E002F46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0E5ABFC4-BC6C-B94F-9AC9-C8F1F225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C4817B-3514-004B-A9D8-02B2905A5B1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F6BD2-C41C-E34B-BE14-298C35732B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295" y="2934432"/>
            <a:ext cx="5430203" cy="321394"/>
          </a:xfrm>
        </p:spPr>
        <p:txBody>
          <a:bodyPr/>
          <a:lstStyle/>
          <a:p>
            <a:r>
              <a:rPr lang="en-US" dirty="0" err="1"/>
              <a:t>M.Eng</a:t>
            </a:r>
            <a:r>
              <a:rPr lang="en-US" dirty="0"/>
              <a:t>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E9D4-2AFC-ED4D-AE7C-7844CBCCA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59" y="3347157"/>
            <a:ext cx="749858" cy="321394"/>
          </a:xfrm>
        </p:spPr>
        <p:txBody>
          <a:bodyPr/>
          <a:lstStyle/>
          <a:p>
            <a:r>
              <a:rPr lang="en-US" dirty="0"/>
              <a:t>Jincong Li</a:t>
            </a:r>
            <a:endParaRPr lang="en-US" baseline="30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C8DD7C-3175-6842-A79F-78B404A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Verification and Validation of Numerical Modelling of DTMB 5415 in Head Wave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C27E1-5F29-8D34-EB9B-C9169CE108DD}"/>
              </a:ext>
            </a:extLst>
          </p:cNvPr>
          <p:cNvSpPr txBox="1"/>
          <p:nvPr/>
        </p:nvSpPr>
        <p:spPr>
          <a:xfrm>
            <a:off x="251520" y="3545440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00" b="1" kern="0" dirty="0">
                <a:solidFill>
                  <a:srgbClr val="0C2344"/>
                </a:solidFill>
                <a:latin typeface="Arial"/>
                <a:cs typeface="Arial"/>
              </a:rPr>
              <a:t>Aug 16th 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Water density = 1000 kg/m^3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Air density= 1.225 kg/m^3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Water viscosity = 1.002e-3 m^2/s</a:t>
            </a:r>
          </a:p>
          <a:p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Air viscosity = 1.983e-5 m^2/s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Gravity = (0, 0, -9.81) m/s^2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Dt = 0.05s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Parameters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 err="1"/>
              <a:t>Simflow</a:t>
            </a:r>
            <a:r>
              <a:rPr lang="en-CA" altLang="en-US" b="1" dirty="0"/>
              <a:t> output .</a:t>
            </a:r>
            <a:r>
              <a:rPr lang="en-CA" altLang="en-US" b="1" dirty="0" err="1"/>
              <a:t>oisd</a:t>
            </a:r>
            <a:r>
              <a:rPr lang="en-CA" altLang="en-US" b="1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MATLAB script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1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Result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73162-9EB8-C54F-BCBE-D96060945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graph of waves with black and orange lines&#10;&#10;Description automatically generated">
            <a:extLst>
              <a:ext uri="{FF2B5EF4-FFF2-40B4-BE49-F238E27FC236}">
                <a16:creationId xmlns:a16="http://schemas.microsoft.com/office/drawing/2014/main" id="{3C2AA066-214C-8A26-1683-78CB35F5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2" y="2888332"/>
            <a:ext cx="7661438" cy="2252790"/>
          </a:xfrm>
          <a:prstGeom prst="rect">
            <a:avLst/>
          </a:prstGeom>
        </p:spPr>
      </p:pic>
      <p:pic>
        <p:nvPicPr>
          <p:cNvPr id="8" name="Picture 7" descr="A red and black lines&#10;&#10;Description automatically generated">
            <a:extLst>
              <a:ext uri="{FF2B5EF4-FFF2-40B4-BE49-F238E27FC236}">
                <a16:creationId xmlns:a16="http://schemas.microsoft.com/office/drawing/2014/main" id="{A8A537E4-03E0-9789-1CE1-617592055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0" r="8007"/>
          <a:stretch/>
        </p:blipFill>
        <p:spPr>
          <a:xfrm>
            <a:off x="395536" y="892944"/>
            <a:ext cx="7128792" cy="19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>
              <a:xfrm>
                <a:off x="438954" y="1789307"/>
                <a:ext cx="7661438" cy="1308446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𝑽𝑺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𝟖𝟏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𝟒𝟎𝟑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den>
                    </m:f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𝟎𝟐𝟖𝟏</m:t>
                    </m:r>
                  </m:oMath>
                </a14:m>
                <a:endParaRPr lang="en-US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𝑽𝑺𝑭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𝟖𝟒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𝟖𝟏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𝟏𝟕𝟓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𝟎𝟔𝟏𝟕𝟓</m:t>
                        </m:r>
                      </m:den>
                    </m:f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𝟎𝟐𝟕𝟐</m:t>
                    </m:r>
                  </m:oMath>
                </a14:m>
                <a:endParaRPr lang="en-US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𝑒𝑟𝑟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=3.36%</m:t>
                    </m:r>
                  </m:oMath>
                </a14:m>
                <a:endParaRPr lang="en-CA" altLang="en-US" dirty="0"/>
              </a:p>
              <a:p>
                <a:endParaRPr lang="en-CA" altLang="en-US" dirty="0"/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789307"/>
                <a:ext cx="7661438" cy="1308446"/>
              </a:xfrm>
              <a:blipFill>
                <a:blip r:embed="rId2"/>
                <a:stretch>
                  <a:fillRect l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Non-dimensional Vertical Shear Force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8BB0-64BC-0519-2D3A-632C5A8C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45611"/>
            <a:ext cx="2301000" cy="47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0A5CB-A56D-C123-84DF-698261D8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75145"/>
            <a:ext cx="577295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1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 Convergence Tests</a:t>
            </a:r>
            <a:endParaRPr lang="en-US" dirty="0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6F248EA9-F209-BB99-802D-58396BD0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828092"/>
            <a:ext cx="4437112" cy="3327834"/>
          </a:xfrm>
          <a:prstGeom prst="rect">
            <a:avLst/>
          </a:prstGeom>
        </p:spPr>
      </p:pic>
      <p:pic>
        <p:nvPicPr>
          <p:cNvPr id="6" name="Picture 5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14633E54-FC23-5BA7-94A9-33A057160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4" t="35333" r="56331" b="45806"/>
          <a:stretch/>
        </p:blipFill>
        <p:spPr>
          <a:xfrm>
            <a:off x="514984" y="2715766"/>
            <a:ext cx="2983183" cy="7200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54C132-E656-7288-F768-45392C64F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987574"/>
            <a:ext cx="7661438" cy="8640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1.6 millions to 2.1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&lt;1.6 millions: unphysical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&gt;2.1 millions: performance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889BE-4B3C-BD32-5514-AB43DD4F4E23}"/>
              </a:ext>
            </a:extLst>
          </p:cNvPr>
          <p:cNvSpPr txBox="1"/>
          <p:nvPr/>
        </p:nvSpPr>
        <p:spPr>
          <a:xfrm>
            <a:off x="5436096" y="4294789"/>
            <a:ext cx="224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5: MCT</a:t>
            </a:r>
          </a:p>
        </p:txBody>
      </p:sp>
    </p:spTree>
    <p:extLst>
      <p:ext uri="{BB962C8B-B14F-4D97-AF65-F5344CB8AC3E}">
        <p14:creationId xmlns:p14="http://schemas.microsoft.com/office/powerpoint/2010/main" val="278336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Success of the simulation with 3.36% error of non-dimensional VSF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Effectiveness of </a:t>
            </a:r>
            <a:r>
              <a:rPr lang="en-CA" altLang="en-US" dirty="0" err="1"/>
              <a:t>Simflow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Improvement of accuracy when the mesh in finer close to the ship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Significance of the mesh quality and configuration in numerical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Significance of this study and implications</a:t>
            </a:r>
          </a:p>
          <a:p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9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Head wave, beam wave and other wave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Computational cost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Heave, pitch and yaw motion - FSI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Intact vs damaged ship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Limitation &amp;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Introduction</a:t>
            </a:r>
          </a:p>
          <a:p>
            <a:pPr marL="825750" lvl="2" indent="-285750"/>
            <a:r>
              <a:rPr lang="en-CA" altLang="en-US" dirty="0"/>
              <a:t>Project</a:t>
            </a:r>
          </a:p>
          <a:p>
            <a:pPr marL="825750" lvl="2" indent="-285750"/>
            <a:r>
              <a:rPr lang="en-CA" altLang="en-US" dirty="0"/>
              <a:t>DTMB 5415</a:t>
            </a:r>
          </a:p>
          <a:p>
            <a:pPr marL="825750" lvl="2" indent="-285750"/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Discussion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Problem Statement:</a:t>
            </a:r>
          </a:p>
          <a:p>
            <a:pPr lvl="1" indent="0">
              <a:buNone/>
            </a:pPr>
            <a:r>
              <a:rPr lang="en-US" altLang="en-US" dirty="0"/>
              <a:t>	Verify and validate the numerical modeling of the DTMB5415 in head wave 	conditions 	using </a:t>
            </a:r>
            <a:r>
              <a:rPr lang="en-US" altLang="en-US" dirty="0" err="1"/>
              <a:t>Simflow</a:t>
            </a:r>
            <a:r>
              <a:rPr lang="en-US" altLang="en-US" dirty="0"/>
              <a:t>.</a:t>
            </a:r>
          </a:p>
          <a:p>
            <a:pPr lvl="1" indent="0">
              <a:buNone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Comparison with Experimental Data: </a:t>
            </a:r>
          </a:p>
          <a:p>
            <a:pPr lvl="1" indent="0">
              <a:buNone/>
            </a:pPr>
            <a:r>
              <a:rPr lang="en-US" altLang="en-US" dirty="0"/>
              <a:t>	Conduct a detailed comparison between the simulation results obtained from 	</a:t>
            </a:r>
            <a:r>
              <a:rPr lang="en-US" altLang="en-US" dirty="0" err="1"/>
              <a:t>Simflow</a:t>
            </a:r>
            <a:r>
              <a:rPr lang="en-US" altLang="en-US" dirty="0"/>
              <a:t> and the available experimental data, particularly in terms of vertical shear 	force.</a:t>
            </a:r>
          </a:p>
          <a:p>
            <a:pPr lvl="1" indent="0">
              <a:buNone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Sensitivity Analysis:</a:t>
            </a:r>
          </a:p>
          <a:p>
            <a:pPr lvl="1" indent="0">
              <a:buNone/>
            </a:pPr>
            <a:r>
              <a:rPr lang="en-US" altLang="en-US" b="1" dirty="0"/>
              <a:t>	</a:t>
            </a:r>
            <a:r>
              <a:rPr lang="en-US" altLang="en-US" dirty="0"/>
              <a:t>Perform a sensitivity analysis to determine the impact of various simulation 	parameters, such as mesh size, on the accuracy and stability of the results</a:t>
            </a:r>
            <a:r>
              <a:rPr lang="en-US" altLang="en-US" b="1" dirty="0"/>
              <a:t>.</a:t>
            </a: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0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David Taylor Model Basin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DTMB 5415</a:t>
            </a:r>
            <a:endParaRPr lang="en-US" dirty="0"/>
          </a:p>
        </p:txBody>
      </p:sp>
      <p:pic>
        <p:nvPicPr>
          <p:cNvPr id="4" name="Picture 3" descr="A close-up of a white object&#10;&#10;Description automatically generated">
            <a:extLst>
              <a:ext uri="{FF2B5EF4-FFF2-40B4-BE49-F238E27FC236}">
                <a16:creationId xmlns:a16="http://schemas.microsoft.com/office/drawing/2014/main" id="{DC7D0933-D88B-C578-7B60-1A4BF6E4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6" y="1419622"/>
            <a:ext cx="5966977" cy="90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4DDCA-C37F-BA73-9FCF-3B56A43ADCA7}"/>
              </a:ext>
            </a:extLst>
          </p:cNvPr>
          <p:cNvSpPr txBox="1"/>
          <p:nvPr/>
        </p:nvSpPr>
        <p:spPr>
          <a:xfrm>
            <a:off x="3025411" y="2422528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1: DTMB 5415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D2DD5-6890-80D0-5781-453E70E4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26997"/>
            <a:ext cx="5772956" cy="18100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645086-58A7-6341-DD40-4000A9B54BFD}"/>
              </a:ext>
            </a:extLst>
          </p:cNvPr>
          <p:cNvCxnSpPr/>
          <p:nvPr/>
        </p:nvCxnSpPr>
        <p:spPr>
          <a:xfrm flipV="1">
            <a:off x="899592" y="1995686"/>
            <a:ext cx="648072" cy="42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52B1D-544D-F36A-2D3F-2504FCFB61BA}"/>
              </a:ext>
            </a:extLst>
          </p:cNvPr>
          <p:cNvCxnSpPr>
            <a:cxnSpLocks/>
          </p:cNvCxnSpPr>
          <p:nvPr/>
        </p:nvCxnSpPr>
        <p:spPr>
          <a:xfrm flipH="1">
            <a:off x="6516216" y="2161084"/>
            <a:ext cx="5455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C109A8-65C5-2318-C74E-EF870C047393}"/>
              </a:ext>
            </a:extLst>
          </p:cNvPr>
          <p:cNvSpPr txBox="1"/>
          <p:nvPr/>
        </p:nvSpPr>
        <p:spPr>
          <a:xfrm>
            <a:off x="7061783" y="216108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Sonar Dome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E76C4-4960-274A-6EB2-49592986296F}"/>
              </a:ext>
            </a:extLst>
          </p:cNvPr>
          <p:cNvSpPr txBox="1"/>
          <p:nvPr/>
        </p:nvSpPr>
        <p:spPr>
          <a:xfrm>
            <a:off x="344247" y="2422528"/>
            <a:ext cx="1330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Transom stern</a:t>
            </a:r>
          </a:p>
        </p:txBody>
      </p:sp>
    </p:spTree>
    <p:extLst>
      <p:ext uri="{BB962C8B-B14F-4D97-AF65-F5344CB8AC3E}">
        <p14:creationId xmlns:p14="http://schemas.microsoft.com/office/powerpoint/2010/main" val="361418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 err="1"/>
              <a:t>Simflow</a:t>
            </a:r>
            <a:endParaRPr lang="en-CA" altLang="en-US" b="1" dirty="0"/>
          </a:p>
          <a:p>
            <a:pPr marL="825750" lvl="2" indent="-285750"/>
            <a:r>
              <a:rPr lang="en-CA" altLang="en-US" dirty="0"/>
              <a:t>CFD: N-S Equations</a:t>
            </a:r>
          </a:p>
          <a:p>
            <a:pPr marL="825750" lvl="2" indent="-285750"/>
            <a:r>
              <a:rPr lang="en-CA" altLang="en-US" dirty="0"/>
              <a:t>Output integrated force</a:t>
            </a:r>
          </a:p>
          <a:p>
            <a:pPr marL="825750" lvl="2" indent="-285750"/>
            <a:endParaRPr lang="en-CA" altLang="en-US" dirty="0"/>
          </a:p>
          <a:p>
            <a:pPr marL="285750" lvl="1" indent="-285750"/>
            <a:r>
              <a:rPr lang="en-CA" alt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Numerical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99844"/>
            <a:ext cx="7661438" cy="623331"/>
          </a:xfrm>
        </p:spPr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Computational Domain &amp; Boundaries</a:t>
            </a:r>
            <a:endParaRPr lang="en-US" dirty="0"/>
          </a:p>
        </p:txBody>
      </p:sp>
      <p:pic>
        <p:nvPicPr>
          <p:cNvPr id="6" name="Picture 5" descr="A diagram of a ship bull and a ship bull&#10;&#10;Description automatically generated">
            <a:extLst>
              <a:ext uri="{FF2B5EF4-FFF2-40B4-BE49-F238E27FC236}">
                <a16:creationId xmlns:a16="http://schemas.microsoft.com/office/drawing/2014/main" id="{ED282708-2106-E4F6-6EAE-46D0B732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67" y="555526"/>
            <a:ext cx="5518981" cy="43184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24A4E-9DCB-27BE-C206-3C7361693E38}"/>
              </a:ext>
            </a:extLst>
          </p:cNvPr>
          <p:cNvSpPr txBox="1"/>
          <p:nvPr/>
        </p:nvSpPr>
        <p:spPr>
          <a:xfrm>
            <a:off x="2699792" y="486650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Computational Domain</a:t>
            </a:r>
          </a:p>
        </p:txBody>
      </p:sp>
    </p:spTree>
    <p:extLst>
      <p:ext uri="{BB962C8B-B14F-4D97-AF65-F5344CB8AC3E}">
        <p14:creationId xmlns:p14="http://schemas.microsoft.com/office/powerpoint/2010/main" val="159279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Second Order Stokes Head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length = L_OA of 1/24 DTMB ship model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height  = 1/50 of the wavelength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period = 1.34 second</a:t>
            </a:r>
            <a:endParaRPr lang="en-CA" alt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4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1131888"/>
            <a:ext cx="7661438" cy="2877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 err="1"/>
              <a:t>Gmsh</a:t>
            </a:r>
            <a:r>
              <a:rPr lang="en-CA" altLang="en-US" b="1" dirty="0"/>
              <a:t>: 2 millions of tetrahedra elements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</a:t>
            </a:r>
            <a:endParaRPr lang="en-US" dirty="0"/>
          </a:p>
        </p:txBody>
      </p:sp>
      <p:pic>
        <p:nvPicPr>
          <p:cNvPr id="4" name="Picture 3" descr="A black and white image of a rectangular object&#10;&#10;Description automatically generated">
            <a:extLst>
              <a:ext uri="{FF2B5EF4-FFF2-40B4-BE49-F238E27FC236}">
                <a16:creationId xmlns:a16="http://schemas.microsoft.com/office/drawing/2014/main" id="{500A6FD9-24D3-5F4B-FF2F-EA9DF1823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6"/>
          <a:stretch/>
        </p:blipFill>
        <p:spPr>
          <a:xfrm>
            <a:off x="1187624" y="1455694"/>
            <a:ext cx="5688632" cy="341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E7103-7D6E-67CA-6423-6EBC76AB98E4}"/>
              </a:ext>
            </a:extLst>
          </p:cNvPr>
          <p:cNvSpPr txBox="1"/>
          <p:nvPr/>
        </p:nvSpPr>
        <p:spPr>
          <a:xfrm>
            <a:off x="2699792" y="4866501"/>
            <a:ext cx="224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Mesh of the Domain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E7103-7D6E-67CA-6423-6EBC76AB98E4}"/>
              </a:ext>
            </a:extLst>
          </p:cNvPr>
          <p:cNvSpPr txBox="1"/>
          <p:nvPr/>
        </p:nvSpPr>
        <p:spPr>
          <a:xfrm>
            <a:off x="3059832" y="4866501"/>
            <a:ext cx="224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4: 3D view of the Mesh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D2DF-E621-7661-B9A9-9B16AC95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5" y="832924"/>
            <a:ext cx="8195395" cy="39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6519</TotalTime>
  <Words>399</Words>
  <Application>Microsoft Office PowerPoint</Application>
  <PresentationFormat>On-screen Show (16:9)</PresentationFormat>
  <Paragraphs>106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Whitney Book</vt:lpstr>
      <vt:lpstr>Arial</vt:lpstr>
      <vt:lpstr>Calibri</vt:lpstr>
      <vt:lpstr>Cambria Math</vt:lpstr>
      <vt:lpstr>Office Theme</vt:lpstr>
      <vt:lpstr>Verification and Validation of Numerical Modelling of DTMB 5415 in Head Wave Condition</vt:lpstr>
      <vt:lpstr>Outline</vt:lpstr>
      <vt:lpstr>Introduction</vt:lpstr>
      <vt:lpstr>DTMB 5415</vt:lpstr>
      <vt:lpstr>Numerical Simulation</vt:lpstr>
      <vt:lpstr>Computational Domain &amp; Boundaries</vt:lpstr>
      <vt:lpstr>Wave</vt:lpstr>
      <vt:lpstr>Mesh</vt:lpstr>
      <vt:lpstr>Mesh</vt:lpstr>
      <vt:lpstr>Parameters</vt:lpstr>
      <vt:lpstr>Data</vt:lpstr>
      <vt:lpstr>Result</vt:lpstr>
      <vt:lpstr>Non-dimensional Vertical Shear Force</vt:lpstr>
      <vt:lpstr>Mesh Convergence Tests</vt:lpstr>
      <vt:lpstr>Discussion</vt:lpstr>
      <vt:lpstr>Limitation &amp; Future Work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Conroy Li</cp:lastModifiedBy>
  <cp:revision>264</cp:revision>
  <cp:lastPrinted>2015-09-29T17:52:21Z</cp:lastPrinted>
  <dcterms:created xsi:type="dcterms:W3CDTF">2010-06-15T20:07:28Z</dcterms:created>
  <dcterms:modified xsi:type="dcterms:W3CDTF">2024-08-15T23:30:39Z</dcterms:modified>
  <cp:category/>
</cp:coreProperties>
</file>